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00"/>
  </p:notesMasterIdLst>
  <p:sldIdLst>
    <p:sldId id="256" r:id="rId4"/>
    <p:sldId id="259" r:id="rId5"/>
    <p:sldId id="266" r:id="rId6"/>
    <p:sldId id="347" r:id="rId7"/>
    <p:sldId id="263" r:id="rId8"/>
    <p:sldId id="348" r:id="rId9"/>
    <p:sldId id="352" r:id="rId10"/>
    <p:sldId id="349" r:id="rId11"/>
    <p:sldId id="353" r:id="rId12"/>
    <p:sldId id="351" r:id="rId13"/>
    <p:sldId id="257" r:id="rId14"/>
    <p:sldId id="260" r:id="rId15"/>
    <p:sldId id="261" r:id="rId16"/>
    <p:sldId id="262" r:id="rId17"/>
    <p:sldId id="264" r:id="rId18"/>
    <p:sldId id="265"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Lst>
  <p:sldSz cx="9144000" cy="5143500" type="screen16x9"/>
  <p:notesSz cx="6858000" cy="9144000"/>
  <p:embeddedFontLst>
    <p:embeddedFont>
      <p:font typeface="Crimson Text" panose="02020500000000000000" charset="0"/>
      <p:regular r:id="rId101"/>
      <p:bold r:id="rId102"/>
      <p:italic r:id="rId103"/>
      <p:boldItalic r:id="rId104"/>
    </p:embeddedFont>
    <p:embeddedFont>
      <p:font typeface="Josefin Sans" pitchFamily="2" charset="0"/>
      <p:regular r:id="rId105"/>
    </p:embeddedFont>
    <p:embeddedFont>
      <p:font typeface="Lato" panose="020F0502020204030203" pitchFamily="34" charset="0"/>
      <p:regular r:id="rId106"/>
      <p:bold r:id="rId107"/>
      <p:italic r:id="rId108"/>
      <p:boldItalic r:id="rId109"/>
    </p:embeddedFont>
    <p:embeddedFont>
      <p:font typeface="Mako" panose="02020500000000000000" charset="0"/>
      <p:regular r:id="rId110"/>
    </p:embeddedFont>
    <p:embeddedFont>
      <p:font typeface="Merriweather" panose="00000500000000000000" pitchFamily="2" charset="0"/>
      <p:regular r:id="rId111"/>
    </p:embeddedFont>
    <p:embeddedFont>
      <p:font typeface="Merriweather Light" panose="00000400000000000000" pitchFamily="2" charset="0"/>
      <p:regular r:id="rId112"/>
      <p:bold r:id="rId113"/>
      <p:italic r:id="rId114"/>
      <p:boldItalic r:id="rId115"/>
    </p:embeddedFont>
    <p:embeddedFont>
      <p:font typeface="Montserrat" panose="00000500000000000000" pitchFamily="2" charset="0"/>
      <p:regular r:id="rId116"/>
      <p:bold r:id="rId117"/>
      <p:italic r:id="rId118"/>
      <p:boldItalic r:id="rId119"/>
    </p:embeddedFont>
    <p:embeddedFont>
      <p:font typeface="Montserrat Medium" panose="00000600000000000000" pitchFamily="2" charset="0"/>
      <p:regular r:id="rId120"/>
    </p:embeddedFont>
    <p:embeddedFont>
      <p:font typeface="Open Sans" panose="020B0606030504020204" pitchFamily="34" charset="0"/>
      <p:regular r:id="rId121"/>
      <p:bold r:id="rId122"/>
      <p:italic r:id="rId123"/>
      <p:boldItalic r:id="rId124"/>
    </p:embeddedFont>
    <p:embeddedFont>
      <p:font typeface="Open Sans SemiBold" panose="020B0706030804020204" pitchFamily="34" charset="0"/>
      <p:regular r:id="rId125"/>
      <p:bold r:id="rId126"/>
      <p:italic r:id="rId127"/>
      <p:boldItalic r:id="rId128"/>
    </p:embeddedFont>
    <p:embeddedFont>
      <p:font typeface="Oswald" panose="00000500000000000000" pitchFamily="2" charset="0"/>
      <p:regular r:id="rId129"/>
      <p:bold r:id="rId130"/>
    </p:embeddedFont>
    <p:embeddedFont>
      <p:font typeface="Proxima Nova" panose="02020500000000000000" charset="0"/>
      <p:regular r:id="rId131"/>
      <p:bold r:id="rId132"/>
      <p:italic r:id="rId133"/>
      <p:boldItalic r:id="rId134"/>
    </p:embeddedFont>
    <p:embeddedFont>
      <p:font typeface="Proxima Nova Semibold" panose="02020500000000000000" charset="0"/>
      <p:regular r:id="rId135"/>
      <p:bold r:id="rId136"/>
      <p:boldItalic r:id="rId137"/>
    </p:embeddedFont>
    <p:embeddedFont>
      <p:font typeface="PT Sans" panose="020B0503020203020204" pitchFamily="34" charset="0"/>
      <p:regular r:id="rId138"/>
      <p:bold r:id="rId139"/>
      <p:italic r:id="rId140"/>
      <p:boldItalic r:id="rId141"/>
    </p:embeddedFont>
    <p:embeddedFont>
      <p:font typeface="Roboto Medium" panose="02000000000000000000" pitchFamily="2" charset="0"/>
      <p:regular r:id="rId142"/>
      <p:bold r:id="rId143"/>
      <p:italic r:id="rId144"/>
      <p:boldItalic r:id="rId145"/>
    </p:embeddedFont>
    <p:embeddedFont>
      <p:font typeface="Russo One" panose="02020500000000000000" charset="0"/>
      <p:regular r:id="rId146"/>
    </p:embeddedFont>
    <p:embeddedFont>
      <p:font typeface="Vidaloka" panose="02020500000000000000" charset="0"/>
      <p:regular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BE56E4-0875-40C2-81E8-F1B9672FA1F8}">
  <a:tblStyle styleId="{AABE56E4-0875-40C2-81E8-F1B9672FA1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94660"/>
  </p:normalViewPr>
  <p:slideViewPr>
    <p:cSldViewPr snapToGrid="0">
      <p:cViewPr varScale="1">
        <p:scale>
          <a:sx n="125" d="100"/>
          <a:sy n="125" d="100"/>
        </p:scale>
        <p:origin x="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7.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38.fntdata"/><Relationship Id="rId107" Type="http://schemas.openxmlformats.org/officeDocument/2006/relationships/font" Target="fonts/font7.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28.fntdata"/><Relationship Id="rId149" Type="http://schemas.openxmlformats.org/officeDocument/2006/relationships/viewProps" Target="viewProp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3.fntdata"/><Relationship Id="rId118" Type="http://schemas.openxmlformats.org/officeDocument/2006/relationships/font" Target="fonts/font18.fntdata"/><Relationship Id="rId134" Type="http://schemas.openxmlformats.org/officeDocument/2006/relationships/font" Target="fonts/font34.fntdata"/><Relationship Id="rId139" Type="http://schemas.openxmlformats.org/officeDocument/2006/relationships/font" Target="fonts/font39.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129" Type="http://schemas.openxmlformats.org/officeDocument/2006/relationships/font" Target="fonts/font2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40.fntdata"/><Relationship Id="rId145" Type="http://schemas.openxmlformats.org/officeDocument/2006/relationships/font" Target="fonts/font45.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0.fntdata"/><Relationship Id="rId135" Type="http://schemas.openxmlformats.org/officeDocument/2006/relationships/font" Target="fonts/font35.fntdata"/><Relationship Id="rId151"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font" Target="fonts/font25.fntdata"/><Relationship Id="rId141" Type="http://schemas.openxmlformats.org/officeDocument/2006/relationships/font" Target="fonts/font41.fntdata"/><Relationship Id="rId146" Type="http://schemas.openxmlformats.org/officeDocument/2006/relationships/font" Target="fonts/font4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0.fntdata"/><Relationship Id="rId115" Type="http://schemas.openxmlformats.org/officeDocument/2006/relationships/font" Target="fonts/font15.fntdata"/><Relationship Id="rId131" Type="http://schemas.openxmlformats.org/officeDocument/2006/relationships/font" Target="fonts/font31.fntdata"/><Relationship Id="rId136" Type="http://schemas.openxmlformats.org/officeDocument/2006/relationships/font" Target="fonts/font36.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openxmlformats.org/officeDocument/2006/relationships/font" Target="fonts/font5.fntdata"/><Relationship Id="rId126" Type="http://schemas.openxmlformats.org/officeDocument/2006/relationships/font" Target="fonts/font26.fntdata"/><Relationship Id="rId147" Type="http://schemas.openxmlformats.org/officeDocument/2006/relationships/font" Target="fonts/font4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1.fntdata"/><Relationship Id="rId142" Type="http://schemas.openxmlformats.org/officeDocument/2006/relationships/font" Target="fonts/font4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6.fntdata"/><Relationship Id="rId137" Type="http://schemas.openxmlformats.org/officeDocument/2006/relationships/font" Target="fonts/font37.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1.fntdata"/><Relationship Id="rId132" Type="http://schemas.openxmlformats.org/officeDocument/2006/relationships/font" Target="fonts/font32.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6.fntdata"/><Relationship Id="rId127" Type="http://schemas.openxmlformats.org/officeDocument/2006/relationships/font" Target="fonts/font27.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font" Target="fonts/font1.fntdata"/><Relationship Id="rId122" Type="http://schemas.openxmlformats.org/officeDocument/2006/relationships/font" Target="fonts/font22.fntdata"/><Relationship Id="rId143" Type="http://schemas.openxmlformats.org/officeDocument/2006/relationships/font" Target="fonts/font43.fntdata"/><Relationship Id="rId148"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2.fntdata"/><Relationship Id="rId133" Type="http://schemas.openxmlformats.org/officeDocument/2006/relationships/font" Target="fonts/font33.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2.fntdata"/><Relationship Id="rId123" Type="http://schemas.openxmlformats.org/officeDocument/2006/relationships/font" Target="fonts/font23.fntdata"/><Relationship Id="rId144" Type="http://schemas.openxmlformats.org/officeDocument/2006/relationships/font" Target="fonts/font44.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145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50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7214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793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9319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7941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3.xml"/><Relationship Id="rId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83.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slide" Target="slide81.xml"/><Relationship Id="rId11" Type="http://schemas.openxmlformats.org/officeDocument/2006/relationships/slide" Target="slide82.xml"/><Relationship Id="rId5" Type="http://schemas.openxmlformats.org/officeDocument/2006/relationships/hyperlink" Target="http://bit.ly/33VAFh3" TargetMode="External"/><Relationship Id="rId10" Type="http://schemas.openxmlformats.org/officeDocument/2006/relationships/slide" Target="slide76.xml"/><Relationship Id="rId4" Type="http://schemas.openxmlformats.org/officeDocument/2006/relationships/hyperlink" Target="http://bit.ly/30B07Gq" TargetMode="External"/><Relationship Id="rId9" Type="http://schemas.openxmlformats.org/officeDocument/2006/relationships/slide" Target="slide70.xml"/><Relationship Id="rId14" Type="http://schemas.openxmlformats.org/officeDocument/2006/relationships/slide" Target="slide8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hyperlink" Target="https://docs.google.com/spreadsheets/d/10QS3G4BrATPi_OEm6nh8N9F_vGRrCuOLf4nfRgLgYqg/cop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0QS3G4BrATPi_OEm6nh8N9F_vGRrCuOLf4nfRgLgYqg/copy"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7.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8.xml"/><Relationship Id="rId1" Type="http://schemas.openxmlformats.org/officeDocument/2006/relationships/slideLayout" Target="../slideLayouts/slideLayout45.xml"/><Relationship Id="rId4" Type="http://schemas.openxmlformats.org/officeDocument/2006/relationships/image" Target="../media/image20.jpg"/></Relationships>
</file>

<file path=ppt/slides/_rels/slide6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9.xml"/><Relationship Id="rId1" Type="http://schemas.openxmlformats.org/officeDocument/2006/relationships/slideLayout" Target="../slideLayouts/slideLayout46.xml"/><Relationship Id="rId5" Type="http://schemas.openxmlformats.org/officeDocument/2006/relationships/image" Target="../media/image23.jp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9.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0.xml"/><Relationship Id="rId1" Type="http://schemas.openxmlformats.org/officeDocument/2006/relationships/slideLayout" Target="../slideLayouts/slideLayout5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81.xml"/><Relationship Id="rId1" Type="http://schemas.openxmlformats.org/officeDocument/2006/relationships/slideLayout" Target="../slideLayouts/slideLayout54.xml"/><Relationship Id="rId4" Type="http://schemas.openxmlformats.org/officeDocument/2006/relationships/hyperlink" Target="https://fonts.google.com/specimen/Montserrat?preview.text_type=custom&amp;query=monts"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gif"/><Relationship Id="rId2" Type="http://schemas.openxmlformats.org/officeDocument/2006/relationships/notesSlide" Target="../notesSlides/notesSlide82.xml"/><Relationship Id="rId1" Type="http://schemas.openxmlformats.org/officeDocument/2006/relationships/slideLayout" Target="../slideLayouts/slideLayout5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8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3.xml"/><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9.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6.xml"/><Relationship Id="rId1" Type="http://schemas.openxmlformats.org/officeDocument/2006/relationships/slideLayout" Target="../slideLayouts/slideLayout5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50" y="1285240"/>
            <a:ext cx="7064100" cy="24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3600" dirty="0">
                <a:latin typeface="Times New Roman" panose="02020603050405020304" pitchFamily="18" charset="0"/>
                <a:cs typeface="Times New Roman" panose="02020603050405020304" pitchFamily="18" charset="0"/>
              </a:rPr>
              <a:t>Evaluating the Impact of Robotic Process Automation on Earnings Management</a:t>
            </a:r>
            <a:br>
              <a:rPr lang="en-US" altLang="zh-TW" sz="3600" dirty="0">
                <a:latin typeface="Times New Roman" panose="02020603050405020304" pitchFamily="18" charset="0"/>
                <a:cs typeface="Times New Roman" panose="02020603050405020304" pitchFamily="18" charset="0"/>
              </a:rPr>
            </a:br>
            <a:endParaRPr sz="3600" dirty="0">
              <a:latin typeface="Times New Roman" panose="02020603050405020304" pitchFamily="18" charset="0"/>
              <a:cs typeface="Times New Roman" panose="02020603050405020304" pitchFamily="18" charset="0"/>
            </a:endParaRPr>
          </a:p>
        </p:txBody>
      </p:sp>
      <p:sp>
        <p:nvSpPr>
          <p:cNvPr id="483" name="Google Shape;483;p59"/>
          <p:cNvSpPr txBox="1">
            <a:spLocks noGrp="1"/>
          </p:cNvSpPr>
          <p:nvPr>
            <p:ph type="subTitle" idx="1"/>
          </p:nvPr>
        </p:nvSpPr>
        <p:spPr>
          <a:xfrm>
            <a:off x="1040000" y="3463159"/>
            <a:ext cx="7064100" cy="11929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mn-lt"/>
              </a:rPr>
              <a:t>Presenter: </a:t>
            </a:r>
            <a:r>
              <a:rPr lang="en-US" dirty="0" err="1">
                <a:latin typeface="+mn-lt"/>
              </a:rPr>
              <a:t>Hsing</a:t>
            </a:r>
            <a:r>
              <a:rPr lang="en-US" dirty="0">
                <a:latin typeface="+mn-lt"/>
              </a:rPr>
              <a:t> </a:t>
            </a:r>
            <a:r>
              <a:rPr lang="en-US" dirty="0" err="1">
                <a:latin typeface="+mn-lt"/>
              </a:rPr>
              <a:t>Kuang</a:t>
            </a:r>
            <a:r>
              <a:rPr lang="en-US" dirty="0">
                <a:latin typeface="+mn-lt"/>
              </a:rPr>
              <a:t>, Lai</a:t>
            </a:r>
          </a:p>
          <a:p>
            <a:pPr marL="0" lvl="0" indent="0" algn="ctr" rtl="0">
              <a:spcBef>
                <a:spcPts val="0"/>
              </a:spcBef>
              <a:spcAft>
                <a:spcPts val="0"/>
              </a:spcAft>
              <a:buClr>
                <a:schemeClr val="dk1"/>
              </a:buClr>
              <a:buSzPts val="1100"/>
              <a:buFont typeface="Arial"/>
              <a:buNone/>
            </a:pPr>
            <a:r>
              <a:rPr lang="en-US" dirty="0">
                <a:latin typeface="+mn-lt"/>
              </a:rPr>
              <a:t>Department and Graduate Institute of Accounting</a:t>
            </a:r>
          </a:p>
          <a:p>
            <a:pPr marL="0" lvl="0" indent="0" algn="ctr" rtl="0">
              <a:spcBef>
                <a:spcPts val="0"/>
              </a:spcBef>
              <a:spcAft>
                <a:spcPts val="0"/>
              </a:spcAft>
              <a:buClr>
                <a:schemeClr val="dk1"/>
              </a:buClr>
              <a:buSzPts val="1100"/>
              <a:buFont typeface="Arial"/>
              <a:buNone/>
            </a:pPr>
            <a:r>
              <a:rPr lang="en-US" dirty="0">
                <a:latin typeface="+mn-lt"/>
              </a:rPr>
              <a:t>College of Management</a:t>
            </a:r>
          </a:p>
          <a:p>
            <a:pPr marL="0" lvl="0" indent="0" algn="ctr" rtl="0">
              <a:spcBef>
                <a:spcPts val="0"/>
              </a:spcBef>
              <a:spcAft>
                <a:spcPts val="0"/>
              </a:spcAft>
              <a:buClr>
                <a:schemeClr val="dk1"/>
              </a:buClr>
              <a:buSzPts val="1100"/>
              <a:buFont typeface="Arial"/>
              <a:buNone/>
            </a:pPr>
            <a:r>
              <a:rPr lang="en-US" dirty="0">
                <a:latin typeface="+mn-lt"/>
              </a:rPr>
              <a:t>National Taiwan University </a:t>
            </a:r>
          </a:p>
          <a:p>
            <a:pPr marL="0" lvl="0" indent="0" algn="ctr" rtl="0">
              <a:spcBef>
                <a:spcPts val="0"/>
              </a:spcBef>
              <a:spcAft>
                <a:spcPts val="0"/>
              </a:spcAft>
              <a:buClr>
                <a:schemeClr val="dk1"/>
              </a:buClr>
              <a:buSzPts val="1100"/>
              <a:buFont typeface="Arial"/>
              <a:buNone/>
            </a:pPr>
            <a:endParaRPr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691640" y="2571750"/>
            <a:ext cx="5232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latin typeface="+mn-lt"/>
              </a:rPr>
              <a:t>Conclusion</a:t>
            </a:r>
            <a:endParaRPr sz="4400"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06</a:t>
            </a:r>
            <a:endParaRPr dirty="0">
              <a:latin typeface="+mn-lt"/>
            </a:endParaRPr>
          </a:p>
        </p:txBody>
      </p:sp>
    </p:spTree>
    <p:extLst>
      <p:ext uri="{BB962C8B-B14F-4D97-AF65-F5344CB8AC3E}">
        <p14:creationId xmlns:p14="http://schemas.microsoft.com/office/powerpoint/2010/main" val="334612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lang="en" b="1">
                <a:solidFill>
                  <a:schemeClr val="hlink"/>
                </a:solidFill>
                <a:uFill>
                  <a:noFill/>
                </a:uFill>
                <a:hlinkClick r:id="rId6" action="ppaction://hlinksldjump"/>
              </a:rPr>
              <a:t>the fonts that we have used</a:t>
            </a:r>
            <a:r>
              <a:rPr lang="en">
                <a:solidFill>
                  <a:schemeClr val="dk1"/>
                </a:solidFill>
              </a:rPr>
              <a:t>. You can learn how to download and install fonts </a:t>
            </a:r>
            <a:r>
              <a:rPr lang="en" b="1">
                <a:solidFill>
                  <a:schemeClr val="hlink"/>
                </a:solidFill>
                <a:uFill>
                  <a:noFill/>
                </a:uFill>
                <a:hlinkClick r:id="rId7"/>
              </a:rPr>
              <a:t>here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lang="en" b="1">
                <a:solidFill>
                  <a:schemeClr val="dk1"/>
                </a:solidFill>
              </a:rPr>
              <a:t>a</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lternative resources</a:t>
            </a:r>
            <a:r>
              <a:rPr lang="en">
                <a:solidFill>
                  <a:schemeClr val="dk1"/>
                </a:solidFill>
              </a:rPr>
              <a:t> slides.</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thanks </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Several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resources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slides, where you’ll find links to all the elements used in the template.</a:t>
            </a:r>
            <a:endParaRPr>
              <a:solidFill>
                <a:schemeClr val="dk1"/>
              </a:solidFill>
            </a:endParaRPr>
          </a:p>
          <a:p>
            <a:pPr marL="457200" lvl="0" indent="-298450" algn="l" rtl="0">
              <a:spcBef>
                <a:spcPts val="0"/>
              </a:spcBef>
              <a:spcAft>
                <a:spcPts val="0"/>
              </a:spcAft>
              <a:buSzPts val="1100"/>
              <a:buFont typeface="Montserrat Medium"/>
              <a:buChar char="●"/>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A selection of</a:t>
            </a:r>
            <a:r>
              <a:rPr lang="en" b="1">
                <a:solidFill>
                  <a:schemeClr val="dk1"/>
                </a:solidFill>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Sets of </a:t>
            </a:r>
            <a:r>
              <a:rPr lang="en" b="1">
                <a:solidFill>
                  <a:schemeClr val="dk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987276"/>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latin typeface="+mn-lt"/>
              </a:rPr>
              <a:t>Introduction</a:t>
            </a:r>
            <a:endParaRPr dirty="0">
              <a:latin typeface="+mn-lt"/>
            </a:endParaRPr>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02</a:t>
            </a:r>
            <a:endParaRPr>
              <a:latin typeface="+mn-lt"/>
            </a:endParaRPr>
          </a:p>
        </p:txBody>
      </p:sp>
      <p:sp>
        <p:nvSpPr>
          <p:cNvPr id="515" name="Google Shape;515;p62"/>
          <p:cNvSpPr txBox="1">
            <a:spLocks noGrp="1"/>
          </p:cNvSpPr>
          <p:nvPr>
            <p:ph type="title" idx="13"/>
          </p:nvPr>
        </p:nvSpPr>
        <p:spPr>
          <a:xfrm>
            <a:off x="261036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04</a:t>
            </a:r>
            <a:endParaRPr dirty="0">
              <a:latin typeface="+mn-lt"/>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01</a:t>
            </a:r>
            <a:endParaRPr>
              <a:latin typeface="+mn-lt"/>
            </a:endParaRPr>
          </a:p>
        </p:txBody>
      </p:sp>
      <p:sp>
        <p:nvSpPr>
          <p:cNvPr id="517" name="Google Shape;517;p62"/>
          <p:cNvSpPr txBox="1">
            <a:spLocks noGrp="1"/>
          </p:cNvSpPr>
          <p:nvPr>
            <p:ph type="title" idx="3"/>
          </p:nvPr>
        </p:nvSpPr>
        <p:spPr>
          <a:xfrm>
            <a:off x="3304640" y="1866992"/>
            <a:ext cx="2534720" cy="6455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dirty="0">
                <a:latin typeface="+mn-lt"/>
              </a:rPr>
              <a:t>Literature Review  &amp; Hypothesis Development</a:t>
            </a:r>
            <a:endParaRPr sz="1800" dirty="0">
              <a:latin typeface="+mn-lt"/>
            </a:endParaRPr>
          </a:p>
        </p:txBody>
      </p:sp>
      <p:sp>
        <p:nvSpPr>
          <p:cNvPr id="519" name="Google Shape;519;p62"/>
          <p:cNvSpPr txBox="1">
            <a:spLocks noGrp="1"/>
          </p:cNvSpPr>
          <p:nvPr>
            <p:ph type="title" idx="6"/>
          </p:nvPr>
        </p:nvSpPr>
        <p:spPr>
          <a:xfrm>
            <a:off x="6087600" y="1926182"/>
            <a:ext cx="2336400" cy="6455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dirty="0">
                <a:latin typeface="+mn-lt"/>
              </a:rPr>
              <a:t>Sample Selection &amp; Research Design</a:t>
            </a:r>
            <a:endParaRPr sz="1800" dirty="0">
              <a:latin typeface="+mn-lt"/>
            </a:endParaRPr>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03</a:t>
            </a:r>
            <a:endParaRPr>
              <a:latin typeface="+mn-lt"/>
            </a:endParaRPr>
          </a:p>
        </p:txBody>
      </p:sp>
      <p:sp>
        <p:nvSpPr>
          <p:cNvPr id="521" name="Google Shape;521;p62"/>
          <p:cNvSpPr txBox="1">
            <a:spLocks noGrp="1"/>
          </p:cNvSpPr>
          <p:nvPr>
            <p:ph type="title" idx="9"/>
          </p:nvPr>
        </p:nvSpPr>
        <p:spPr>
          <a:xfrm>
            <a:off x="1847760" y="3592102"/>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latin typeface="+mn-lt"/>
              </a:rPr>
              <a:t>Results</a:t>
            </a:r>
            <a:endParaRPr dirty="0">
              <a:latin typeface="+mn-lt"/>
            </a:endParaRPr>
          </a:p>
        </p:txBody>
      </p:sp>
      <p:sp>
        <p:nvSpPr>
          <p:cNvPr id="526" name="Google Shape;526;p62"/>
          <p:cNvSpPr txBox="1">
            <a:spLocks noGrp="1"/>
          </p:cNvSpPr>
          <p:nvPr>
            <p:ph type="title" idx="18"/>
          </p:nvPr>
        </p:nvSpPr>
        <p:spPr>
          <a:xfrm>
            <a:off x="4878560" y="3592102"/>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mn-lt"/>
              </a:rPr>
              <a:t>Conclusion</a:t>
            </a:r>
            <a:endParaRPr dirty="0">
              <a:latin typeface="+mn-lt"/>
            </a:endParaRPr>
          </a:p>
        </p:txBody>
      </p:sp>
      <p:sp>
        <p:nvSpPr>
          <p:cNvPr id="527" name="Google Shape;527;p62"/>
          <p:cNvSpPr txBox="1">
            <a:spLocks noGrp="1"/>
          </p:cNvSpPr>
          <p:nvPr>
            <p:ph type="title" idx="19"/>
          </p:nvPr>
        </p:nvSpPr>
        <p:spPr>
          <a:xfrm>
            <a:off x="564116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05</a:t>
            </a:r>
            <a:endParaRPr dirty="0">
              <a:latin typeface="+mn-lt"/>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Contents</a:t>
            </a:r>
            <a:endParaRPr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9"/>
                                        </p:tgtEl>
                                        <p:attrNameLst>
                                          <p:attrName>style.visibility</p:attrName>
                                        </p:attrNameLst>
                                      </p:cBhvr>
                                      <p:to>
                                        <p:strVal val="visible"/>
                                      </p:to>
                                    </p:set>
                                    <p:anim calcmode="lin" valueType="num">
                                      <p:cBhvr additive="base">
                                        <p:cTn id="26" dur="1000"/>
                                        <p:tgtEl>
                                          <p:spTgt spid="51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0"/>
                                        </p:tgtEl>
                                        <p:attrNameLst>
                                          <p:attrName>style.visibility</p:attrName>
                                        </p:attrNameLst>
                                      </p:cBhvr>
                                      <p:to>
                                        <p:strVal val="visible"/>
                                      </p:to>
                                    </p:set>
                                    <p:anim calcmode="lin" valueType="num">
                                      <p:cBhvr additive="base">
                                        <p:cTn id="29"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5"/>
                                        </p:tgtEl>
                                        <p:attrNameLst>
                                          <p:attrName>style.visibility</p:attrName>
                                        </p:attrNameLst>
                                      </p:cBhvr>
                                      <p:to>
                                        <p:strVal val="visible"/>
                                      </p:to>
                                    </p:set>
                                    <p:anim calcmode="lin" valueType="num">
                                      <p:cBhvr additive="base">
                                        <p:cTn id="34" dur="1000"/>
                                        <p:tgtEl>
                                          <p:spTgt spid="5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1"/>
                                        </p:tgtEl>
                                        <p:attrNameLst>
                                          <p:attrName>style.visibility</p:attrName>
                                        </p:attrNameLst>
                                      </p:cBhvr>
                                      <p:to>
                                        <p:strVal val="visible"/>
                                      </p:to>
                                    </p:set>
                                    <p:anim calcmode="lin" valueType="num">
                                      <p:cBhvr additive="base">
                                        <p:cTn id="37" dur="1000"/>
                                        <p:tgtEl>
                                          <p:spTgt spid="52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26"/>
                                        </p:tgtEl>
                                        <p:attrNameLst>
                                          <p:attrName>style.visibility</p:attrName>
                                        </p:attrNameLst>
                                      </p:cBhvr>
                                      <p:to>
                                        <p:strVal val="visible"/>
                                      </p:to>
                                    </p:set>
                                    <p:anim calcmode="lin" valueType="num">
                                      <p:cBhvr additive="base">
                                        <p:cTn id="42" dur="1000"/>
                                        <p:tgtEl>
                                          <p:spTgt spid="526"/>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7"/>
                                        </p:tgtEl>
                                        <p:attrNameLst>
                                          <p:attrName>style.visibility</p:attrName>
                                        </p:attrNameLst>
                                      </p:cBhvr>
                                      <p:to>
                                        <p:strVal val="visible"/>
                                      </p:to>
                                    </p:set>
                                    <p:anim calcmode="lin" valueType="num">
                                      <p:cBhvr additive="base">
                                        <p:cTn id="45"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{AABE56E4-0875-40C2-81E8-F1B9672FA1F8}</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531670" y="2571750"/>
            <a:ext cx="3714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latin typeface="+mn-lt"/>
              </a:rPr>
              <a:t>Introduction</a:t>
            </a:r>
            <a:endParaRPr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01</a:t>
            </a:r>
            <a:endParaRPr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823720" y="2571750"/>
            <a:ext cx="5232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mn-lt"/>
              </a:rPr>
              <a:t>Literature Review &amp; Hypothesis Development </a:t>
            </a:r>
            <a:endParaRPr sz="3200"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02</a:t>
            </a:r>
            <a:endParaRPr dirty="0">
              <a:latin typeface="+mn-lt"/>
            </a:endParaRPr>
          </a:p>
        </p:txBody>
      </p:sp>
    </p:spTree>
    <p:extLst>
      <p:ext uri="{BB962C8B-B14F-4D97-AF65-F5344CB8AC3E}">
        <p14:creationId xmlns:p14="http://schemas.microsoft.com/office/powerpoint/2010/main" val="1291185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{AABE56E4-0875-40C2-81E8-F1B9672FA1F8}</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{AABE56E4-0875-40C2-81E8-F1B9672FA1F8}</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1870042" y="1346240"/>
            <a:ext cx="5541908" cy="2451019"/>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sz="1600" dirty="0">
                <a:latin typeface="+mn-lt"/>
              </a:rPr>
              <a:t>First Wave of Automation in Accounting: ERP System</a:t>
            </a:r>
          </a:p>
          <a:p>
            <a:pPr marL="285750" indent="-285750">
              <a:lnSpc>
                <a:spcPct val="200000"/>
              </a:lnSpc>
              <a:buClr>
                <a:schemeClr val="dk1"/>
              </a:buClr>
              <a:buSzPts val="1100"/>
            </a:pPr>
            <a:r>
              <a:rPr lang="en-US" sz="1600" dirty="0">
                <a:latin typeface="+mn-lt"/>
              </a:rPr>
              <a:t>The New Automation Tool: RPA</a:t>
            </a:r>
          </a:p>
          <a:p>
            <a:pPr marL="285750" indent="-285750">
              <a:lnSpc>
                <a:spcPct val="200000"/>
              </a:lnSpc>
              <a:buClr>
                <a:schemeClr val="dk1"/>
              </a:buClr>
              <a:buSzPts val="1100"/>
            </a:pPr>
            <a:r>
              <a:rPr lang="en-US" sz="1600" dirty="0">
                <a:latin typeface="+mn-lt"/>
              </a:rPr>
              <a:t>Earnings Management with Automation Tools</a:t>
            </a:r>
          </a:p>
          <a:p>
            <a:pPr marL="742950" lvl="1" indent="-285750" algn="l">
              <a:lnSpc>
                <a:spcPct val="200000"/>
              </a:lnSpc>
              <a:buSzPts val="1100"/>
            </a:pPr>
            <a:r>
              <a:rPr lang="en-US" sz="1600" dirty="0">
                <a:latin typeface="+mn-lt"/>
              </a:rPr>
              <a:t>Accrual-Based Earnings </a:t>
            </a:r>
            <a:r>
              <a:rPr lang="en-US" altLang="zh-TW" sz="1600" dirty="0">
                <a:latin typeface="+mn-lt"/>
              </a:rPr>
              <a:t>Management &amp; Hypothesis 1</a:t>
            </a:r>
          </a:p>
          <a:p>
            <a:pPr marL="742950" lvl="1" indent="-285750" algn="l">
              <a:lnSpc>
                <a:spcPct val="200000"/>
              </a:lnSpc>
              <a:buSzPts val="1100"/>
            </a:pPr>
            <a:r>
              <a:rPr lang="en-US" sz="1600" dirty="0">
                <a:latin typeface="+mn-lt"/>
              </a:rPr>
              <a:t>Real Activities Manipulation &amp; Hypothesis 2</a:t>
            </a:r>
            <a:endParaRPr sz="1600" dirty="0">
              <a:latin typeface="+mn-lt"/>
            </a:endParaRPr>
          </a:p>
        </p:txBody>
      </p:sp>
      <p:sp>
        <p:nvSpPr>
          <p:cNvPr id="554" name="Google Shape;554;p66"/>
          <p:cNvSpPr txBox="1">
            <a:spLocks noGrp="1"/>
          </p:cNvSpPr>
          <p:nvPr>
            <p:ph type="title"/>
          </p:nvPr>
        </p:nvSpPr>
        <p:spPr>
          <a:xfrm>
            <a:off x="1336040" y="511065"/>
            <a:ext cx="64719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j-lt"/>
              </a:rPr>
              <a:t>02 Literature Review &amp; Hypothesis Development</a:t>
            </a:r>
            <a:endParaRPr sz="2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{AABE56E4-0875-40C2-81E8-F1B9672FA1F8}</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{AABE56E4-0875-40C2-81E8-F1B9672FA1F8}</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823720" y="2571750"/>
            <a:ext cx="5232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mn-lt"/>
              </a:rPr>
              <a:t>Sample Selection &amp; </a:t>
            </a:r>
            <a:br>
              <a:rPr lang="en" sz="3200" dirty="0">
                <a:latin typeface="+mn-lt"/>
              </a:rPr>
            </a:br>
            <a:r>
              <a:rPr lang="en" sz="3200" dirty="0">
                <a:latin typeface="+mn-lt"/>
              </a:rPr>
              <a:t>Research Design</a:t>
            </a:r>
            <a:endParaRPr sz="3200"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03</a:t>
            </a:r>
            <a:endParaRPr dirty="0">
              <a:latin typeface="+mn-lt"/>
            </a:endParaRPr>
          </a:p>
        </p:txBody>
      </p:sp>
    </p:spTree>
    <p:extLst>
      <p:ext uri="{BB962C8B-B14F-4D97-AF65-F5344CB8AC3E}">
        <p14:creationId xmlns:p14="http://schemas.microsoft.com/office/powerpoint/2010/main" val="33841546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2" name="Google Shape;1562;p122"/>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3" name="Google Shape;1563;p122"/>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54"/>
                                        </p:tgtEl>
                                        <p:attrNameLst>
                                          <p:attrName>style.visibility</p:attrName>
                                        </p:attrNameLst>
                                      </p:cBhvr>
                                      <p:to>
                                        <p:strVal val="visible"/>
                                      </p:to>
                                    </p:set>
                                    <p:anim calcmode="lin" valueType="num">
                                      <p:cBhvr additive="base">
                                        <p:cTn id="20" dur="1000"/>
                                        <p:tgtEl>
                                          <p:spTgt spid="155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56"/>
                                        </p:tgtEl>
                                        <p:attrNameLst>
                                          <p:attrName>style.visibility</p:attrName>
                                        </p:attrNameLst>
                                      </p:cBhvr>
                                      <p:to>
                                        <p:strVal val="visible"/>
                                      </p:to>
                                    </p:set>
                                    <p:anim calcmode="lin" valueType="num">
                                      <p:cBhvr additive="base">
                                        <p:cTn id="23" dur="1000"/>
                                        <p:tgtEl>
                                          <p:spTgt spid="155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557"/>
                                        </p:tgtEl>
                                        <p:attrNameLst>
                                          <p:attrName>style.visibility</p:attrName>
                                        </p:attrNameLst>
                                      </p:cBhvr>
                                      <p:to>
                                        <p:strVal val="visible"/>
                                      </p:to>
                                    </p:set>
                                    <p:anim calcmode="lin" valueType="num">
                                      <p:cBhvr additive="base">
                                        <p:cTn id="28" dur="1000"/>
                                        <p:tgtEl>
                                          <p:spTgt spid="1557"/>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558"/>
                                        </p:tgtEl>
                                        <p:attrNameLst>
                                          <p:attrName>style.visibility</p:attrName>
                                        </p:attrNameLst>
                                      </p:cBhvr>
                                      <p:to>
                                        <p:strVal val="visible"/>
                                      </p:to>
                                    </p:set>
                                    <p:anim calcmode="lin" valueType="num">
                                      <p:cBhvr additive="base">
                                        <p:cTn id="31" dur="1000"/>
                                        <p:tgtEl>
                                          <p:spTgt spid="1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1870042" y="1346240"/>
            <a:ext cx="5541908" cy="3164800"/>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sz="1600" dirty="0">
                <a:latin typeface="+mn-lt"/>
              </a:rPr>
              <a:t>Main Interest: RPA Implementation Indicator</a:t>
            </a:r>
          </a:p>
          <a:p>
            <a:pPr marL="285750" indent="-285750">
              <a:lnSpc>
                <a:spcPct val="200000"/>
              </a:lnSpc>
              <a:buClr>
                <a:schemeClr val="dk1"/>
              </a:buClr>
              <a:buSzPts val="1100"/>
            </a:pPr>
            <a:r>
              <a:rPr lang="en-US" altLang="zh-TW" sz="1600" dirty="0">
                <a:latin typeface="+mn-lt"/>
              </a:rPr>
              <a:t>Sample in this Research</a:t>
            </a:r>
          </a:p>
          <a:p>
            <a:pPr marL="285750" indent="-285750">
              <a:lnSpc>
                <a:spcPct val="200000"/>
              </a:lnSpc>
              <a:buClr>
                <a:schemeClr val="dk1"/>
              </a:buClr>
              <a:buSzPts val="1100"/>
            </a:pPr>
            <a:r>
              <a:rPr lang="en-US" altLang="zh-TW" sz="1600" dirty="0">
                <a:latin typeface="+mn-lt"/>
              </a:rPr>
              <a:t>Proxies for </a:t>
            </a:r>
          </a:p>
          <a:p>
            <a:pPr marL="742950" lvl="1" indent="-285750" algn="l">
              <a:lnSpc>
                <a:spcPct val="200000"/>
              </a:lnSpc>
              <a:buSzPts val="1100"/>
            </a:pPr>
            <a:r>
              <a:rPr lang="en-US" altLang="zh-TW" sz="1600" dirty="0">
                <a:latin typeface="+mn-lt"/>
              </a:rPr>
              <a:t>Accrual-Based Earnings Management</a:t>
            </a:r>
          </a:p>
          <a:p>
            <a:pPr marL="742950" lvl="1" indent="-285750" algn="l">
              <a:lnSpc>
                <a:spcPct val="200000"/>
              </a:lnSpc>
              <a:buSzPts val="1100"/>
            </a:pPr>
            <a:r>
              <a:rPr lang="en-US" altLang="zh-TW" sz="1600" dirty="0">
                <a:latin typeface="+mn-lt"/>
              </a:rPr>
              <a:t>Real Activities Manipulation</a:t>
            </a:r>
          </a:p>
          <a:p>
            <a:pPr marL="285750" indent="-285750">
              <a:lnSpc>
                <a:spcPct val="200000"/>
              </a:lnSpc>
              <a:buClr>
                <a:schemeClr val="dk1"/>
              </a:buClr>
              <a:buSzPts val="1100"/>
            </a:pPr>
            <a:r>
              <a:rPr lang="en-US" altLang="zh-TW" sz="1600" dirty="0">
                <a:latin typeface="+mn-lt"/>
              </a:rPr>
              <a:t>Empirical Models</a:t>
            </a:r>
          </a:p>
        </p:txBody>
      </p:sp>
      <p:sp>
        <p:nvSpPr>
          <p:cNvPr id="554" name="Google Shape;554;p66"/>
          <p:cNvSpPr txBox="1">
            <a:spLocks noGrp="1"/>
          </p:cNvSpPr>
          <p:nvPr>
            <p:ph type="title"/>
          </p:nvPr>
        </p:nvSpPr>
        <p:spPr>
          <a:xfrm>
            <a:off x="1336040" y="511065"/>
            <a:ext cx="64719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j-lt"/>
              </a:rPr>
              <a:t>03 Sample Selection &amp; Research Design</a:t>
            </a:r>
            <a:endParaRPr sz="2400" dirty="0">
              <a:latin typeface="+mj-lt"/>
            </a:endParaRPr>
          </a:p>
        </p:txBody>
      </p:sp>
    </p:spTree>
    <p:extLst>
      <p:ext uri="{BB962C8B-B14F-4D97-AF65-F5344CB8AC3E}">
        <p14:creationId xmlns:p14="http://schemas.microsoft.com/office/powerpoint/2010/main" val="247161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691640" y="2571750"/>
            <a:ext cx="5232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latin typeface="+mn-lt"/>
              </a:rPr>
              <a:t>Results</a:t>
            </a:r>
            <a:endParaRPr sz="4400"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04</a:t>
            </a:r>
            <a:endParaRPr dirty="0">
              <a:latin typeface="+mn-lt"/>
            </a:endParaRPr>
          </a:p>
        </p:txBody>
      </p:sp>
    </p:spTree>
    <p:extLst>
      <p:ext uri="{BB962C8B-B14F-4D97-AF65-F5344CB8AC3E}">
        <p14:creationId xmlns:p14="http://schemas.microsoft.com/office/powerpoint/2010/main" val="3668482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zh-TW" altLang="en-US"/>
              </a:p>
            </p:txBody>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zh-TW" altLang="en-US"/>
              </a:p>
            </p:txBody>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zh-TW" altLang="en-US"/>
                </a:p>
              </p:txBody>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zh-TW" altLang="en-US"/>
              </a:p>
            </p:txBody>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zh-TW" altLang="en-US"/>
              </a:p>
            </p:txBody>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zh-TW" altLang="en-US"/>
              </a:p>
            </p:txBody>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zh-TW" altLang="en-US"/>
              </a:p>
            </p:txBody>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zh-TW" altLang="en-US"/>
              </a:p>
            </p:txBody>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zh-TW" altLang="en-US"/>
              </a:p>
            </p:txBody>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zh-TW" altLang="en-US"/>
              </a:p>
            </p:txBody>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zh-TW" altLang="en-US"/>
              </a:p>
            </p:txBody>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zh-TW" altLang="en-US"/>
              </a:p>
            </p:txBody>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zh-TW" altLang="en-US"/>
              </a:p>
            </p:txBody>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zh-TW" altLang="en-US"/>
              </a:p>
            </p:txBody>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{AABE56E4-0875-40C2-81E8-F1B9672FA1F8}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{AABE56E4-0875-40C2-81E8-F1B9672FA1F8}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{AABE56E4-0875-40C2-81E8-F1B9672FA1F8}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{AABE56E4-0875-40C2-81E8-F1B9672FA1F8}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zh-TW" altLang="en-US"/>
            </a:p>
          </p:txBody>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1870042" y="1346240"/>
            <a:ext cx="5541908" cy="3164800"/>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sz="1600" dirty="0">
                <a:latin typeface="+mn-lt"/>
              </a:rPr>
              <a:t>Descriptive Statistics </a:t>
            </a:r>
          </a:p>
          <a:p>
            <a:pPr marL="285750" indent="-285750">
              <a:lnSpc>
                <a:spcPct val="200000"/>
              </a:lnSpc>
              <a:buClr>
                <a:schemeClr val="dk1"/>
              </a:buClr>
              <a:buSzPts val="1100"/>
            </a:pPr>
            <a:r>
              <a:rPr lang="en-US" altLang="zh-TW" sz="1600" dirty="0">
                <a:latin typeface="+mn-lt"/>
              </a:rPr>
              <a:t>Testing for Endogeneity and 2SLS</a:t>
            </a:r>
          </a:p>
          <a:p>
            <a:pPr marL="285750" indent="-285750">
              <a:lnSpc>
                <a:spcPct val="200000"/>
              </a:lnSpc>
              <a:buClr>
                <a:schemeClr val="dk1"/>
              </a:buClr>
              <a:buSzPts val="1100"/>
            </a:pPr>
            <a:r>
              <a:rPr lang="en-US" altLang="zh-TW" sz="1600" dirty="0">
                <a:latin typeface="+mn-lt"/>
              </a:rPr>
              <a:t>Within Treatment Group Analysis</a:t>
            </a:r>
          </a:p>
          <a:p>
            <a:pPr marL="285750" indent="-285750">
              <a:lnSpc>
                <a:spcPct val="200000"/>
              </a:lnSpc>
              <a:buClr>
                <a:schemeClr val="dk1"/>
              </a:buClr>
              <a:buSzPts val="1100"/>
            </a:pPr>
            <a:r>
              <a:rPr lang="en-US" altLang="zh-TW" sz="1600" dirty="0">
                <a:latin typeface="+mn-lt"/>
              </a:rPr>
              <a:t>Matched Result Analysis with RPA Adopted and RPA Non-Adopted Sample</a:t>
            </a:r>
          </a:p>
          <a:p>
            <a:pPr marL="285750" indent="-285750">
              <a:lnSpc>
                <a:spcPct val="200000"/>
              </a:lnSpc>
              <a:buClr>
                <a:schemeClr val="dk1"/>
              </a:buClr>
              <a:buSzPts val="1100"/>
            </a:pPr>
            <a:r>
              <a:rPr lang="en-US" altLang="zh-TW" sz="1600" dirty="0">
                <a:latin typeface="+mn-lt"/>
              </a:rPr>
              <a:t>Additional Analysis: Alternative Measure for AM proxy</a:t>
            </a:r>
          </a:p>
        </p:txBody>
      </p:sp>
      <p:sp>
        <p:nvSpPr>
          <p:cNvPr id="554" name="Google Shape;554;p66"/>
          <p:cNvSpPr txBox="1">
            <a:spLocks noGrp="1"/>
          </p:cNvSpPr>
          <p:nvPr>
            <p:ph type="title"/>
          </p:nvPr>
        </p:nvSpPr>
        <p:spPr>
          <a:xfrm>
            <a:off x="807720" y="490745"/>
            <a:ext cx="64719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j-lt"/>
              </a:rPr>
              <a:t>04 Results </a:t>
            </a:r>
            <a:endParaRPr sz="2400" dirty="0">
              <a:latin typeface="+mj-lt"/>
            </a:endParaRPr>
          </a:p>
        </p:txBody>
      </p:sp>
    </p:spTree>
    <p:extLst>
      <p:ext uri="{BB962C8B-B14F-4D97-AF65-F5344CB8AC3E}">
        <p14:creationId xmlns:p14="http://schemas.microsoft.com/office/powerpoint/2010/main" val="55665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3033</Words>
  <Application>Microsoft Office PowerPoint</Application>
  <PresentationFormat>如螢幕大小 (16:9)</PresentationFormat>
  <Paragraphs>666</Paragraphs>
  <Slides>96</Slides>
  <Notes>96</Notes>
  <HiddenSlides>0</HiddenSlides>
  <MMClips>0</MMClips>
  <ScaleCrop>false</ScaleCrop>
  <HeadingPairs>
    <vt:vector size="6" baseType="variant">
      <vt:variant>
        <vt:lpstr>使用字型</vt:lpstr>
      </vt:variant>
      <vt:variant>
        <vt:i4>20</vt:i4>
      </vt:variant>
      <vt:variant>
        <vt:lpstr>佈景主題</vt:lpstr>
      </vt:variant>
      <vt:variant>
        <vt:i4>3</vt:i4>
      </vt:variant>
      <vt:variant>
        <vt:lpstr>投影片標題</vt:lpstr>
      </vt:variant>
      <vt:variant>
        <vt:i4>96</vt:i4>
      </vt:variant>
    </vt:vector>
  </HeadingPairs>
  <TitlesOfParts>
    <vt:vector size="119" baseType="lpstr">
      <vt:lpstr>Vidaloka</vt:lpstr>
      <vt:lpstr>Josefin Sans</vt:lpstr>
      <vt:lpstr>Merriweather Light</vt:lpstr>
      <vt:lpstr>Arial</vt:lpstr>
      <vt:lpstr>Oswald</vt:lpstr>
      <vt:lpstr>Montserrat Medium</vt:lpstr>
      <vt:lpstr>Merriweather</vt:lpstr>
      <vt:lpstr>Crimson Text</vt:lpstr>
      <vt:lpstr>Open Sans</vt:lpstr>
      <vt:lpstr>Times New Roman</vt:lpstr>
      <vt:lpstr>Lato</vt:lpstr>
      <vt:lpstr>Montserrat</vt:lpstr>
      <vt:lpstr>Russo One</vt:lpstr>
      <vt:lpstr>Calibri</vt:lpstr>
      <vt:lpstr>Roboto Medium</vt:lpstr>
      <vt:lpstr>Proxima Nova Semibold</vt:lpstr>
      <vt:lpstr>Proxima Nova</vt:lpstr>
      <vt:lpstr>Mako</vt:lpstr>
      <vt:lpstr>Open Sans SemiBold</vt:lpstr>
      <vt:lpstr>PT Sans</vt:lpstr>
      <vt:lpstr>Minimalist Business Slides XL by Slidesgo</vt:lpstr>
      <vt:lpstr>Slidesgo Final Pages</vt:lpstr>
      <vt:lpstr>Slidesgo Final Pages</vt:lpstr>
      <vt:lpstr>Evaluating the Impact of Robotic Process Automation on Earnings Management </vt:lpstr>
      <vt:lpstr>Introduction</vt:lpstr>
      <vt:lpstr>Introduction</vt:lpstr>
      <vt:lpstr>Literature Review &amp; Hypothesis Development </vt:lpstr>
      <vt:lpstr>02 Literature Review &amp; Hypothesis Development</vt:lpstr>
      <vt:lpstr>Sample Selection &amp;  Research Design</vt:lpstr>
      <vt:lpstr>03 Sample Selection &amp; Research Design</vt:lpstr>
      <vt:lpstr>Results</vt:lpstr>
      <vt:lpstr>04 Results </vt:lpstr>
      <vt:lpstr>Conclusion</vt:lpstr>
      <vt:lpstr>Contents of this template</vt:lpstr>
      <vt:lpstr>—Someone Famous</vt:lpstr>
      <vt:lpstr>—Someone Famous</vt:lpstr>
      <vt:lpstr>The slide title goes here!</vt:lpstr>
      <vt:lpstr>Whoa!</vt:lpstr>
      <vt:lpstr>Whoa!</vt:lpstr>
      <vt:lpstr>Introduction</vt:lpstr>
      <vt:lpstr>This is a graph</vt:lpstr>
      <vt:lpstr>This is a graph</vt:lpstr>
      <vt:lpstr>Maybe you need to divide the content</vt:lpstr>
      <vt:lpstr>Maybe you need to divide the content</vt:lpstr>
      <vt:lpstr>PowerPoint 簡報</vt:lpstr>
      <vt:lpstr>PowerPoint 簡報</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簡報</vt:lpstr>
      <vt:lpstr>PowerPoint 簡報</vt:lpstr>
      <vt:lpstr>PowerPoint 簡報</vt:lpstr>
      <vt:lpstr>PowerPoint 簡報</vt:lpstr>
      <vt:lpstr>PowerPoint 簡報</vt:lpstr>
      <vt:lpstr>...and our sets of editable icons</vt:lpstr>
      <vt:lpstr>Educational Icons</vt:lpstr>
      <vt:lpstr>Business Icons</vt:lpstr>
      <vt:lpstr>Help &amp; Support Icons</vt:lpstr>
      <vt:lpstr>Creative Process Icons</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Impact of Robotic Process Automation on Earnings Management</dc:title>
  <dc:creator>賴星光 Joseph.Lai</dc:creator>
  <cp:lastModifiedBy>星光 賴星光</cp:lastModifiedBy>
  <cp:revision>6</cp:revision>
  <dcterms:modified xsi:type="dcterms:W3CDTF">2024-05-23T09:35:26Z</dcterms:modified>
</cp:coreProperties>
</file>